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64" r:id="rId12"/>
    <p:sldId id="272" r:id="rId13"/>
    <p:sldId id="273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6"/>
  </p:normalViewPr>
  <p:slideViewPr>
    <p:cSldViewPr snapToGrid="0">
      <p:cViewPr varScale="1">
        <p:scale>
          <a:sx n="100" d="100"/>
          <a:sy n="100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508A9-9DC7-4B1B-B18C-6E0051C103EF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D2D-CAA8-40B6-B437-FC1C37B849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51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D2D-CAA8-40B6-B437-FC1C37B8495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24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37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94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02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5816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78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092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3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64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32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40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90D5FCB-9626-4EE7-8525-DCAF7942856C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9C9653F-291A-4B1C-A15A-B6B6BE925E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08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https://lh4.googleusercontent.com/Yve_KjmBYJsLaKE4JjAaDbSJqfnQogimJOaT_p_KSniXCeSv30Td22QGEsTYlQi59pQwyKE89IMKdGe0HdrXrS9e4m1QSCVhckWX9hLw3zDJDUZgbfLKXvJvcY4WHBVFNlrzDegQAJSBZICXlzeK-3fVGtoez0d4XVAtSXxtwpuAnLIY_UTmkCVqtdVdI689yE0YxA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D9BA0-0AB1-4FF6-BEEE-2CA228E06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Курсовая работа</a:t>
            </a:r>
            <a:br>
              <a:rPr lang="ru-RU" dirty="0"/>
            </a:br>
            <a:r>
              <a:rPr lang="ru-RU" sz="3200" dirty="0"/>
              <a:t>База данных учета домовладений бти и приложение для работы с ней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FDD73E-06DA-4759-AE0E-C68DAB11F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5425777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Преподаватель: Данилова Е.В.</a:t>
            </a:r>
          </a:p>
          <a:p>
            <a:r>
              <a:rPr lang="ru-RU" dirty="0"/>
              <a:t>Студент: </a:t>
            </a:r>
            <a:r>
              <a:rPr lang="en-US" dirty="0" err="1"/>
              <a:t>Л</a:t>
            </a:r>
            <a:r>
              <a:rPr lang="ru-RU" dirty="0"/>
              <a:t>и К.В. группы БО921ПРИ</a:t>
            </a:r>
          </a:p>
          <a:p>
            <a:r>
              <a:rPr lang="ru-RU" dirty="0"/>
              <a:t>Дисциплина: Базы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39940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4A9D9-BC51-B744-B9A5-974D3A67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248" y="239688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Процесс разработки приложения</a:t>
            </a:r>
            <a:r>
              <a:rPr lang="en-US" dirty="0"/>
              <a:t>/ </a:t>
            </a:r>
            <a:r>
              <a:rPr lang="ru-RU" dirty="0"/>
              <a:t>Контроллер для обычных пользователей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C7E47D7-D697-554F-99B6-64F337EA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818" y="2130784"/>
            <a:ext cx="8986882" cy="44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8057D-6FDD-472C-A73C-D21C84C2F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для таблицы «</a:t>
            </a:r>
            <a:r>
              <a:rPr lang="en-US" dirty="0"/>
              <a:t>Address</a:t>
            </a:r>
            <a:r>
              <a:rPr lang="ru-RU" dirty="0"/>
              <a:t>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B5C5BF-DBC6-EC4B-A012-51226422F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281018"/>
            <a:ext cx="10058400" cy="37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569EDB-0C35-E447-AA46-EF8D7D61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Отчеты/</a:t>
            </a:r>
            <a:r>
              <a:rPr lang="ru-RU" dirty="0" err="1"/>
              <a:t>Домвладение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9676E73-E21D-AA4C-A46E-186FF5B64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23" y="2093976"/>
            <a:ext cx="4252904" cy="405130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BA36F2-9A96-9E4B-A407-3445F89C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1840420"/>
            <a:ext cx="5956300" cy="50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EA346-895E-9846-A843-FB546ED9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Отчеты/Здание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365A8E-5A2D-8647-913C-6DDCEB20F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1580798"/>
            <a:ext cx="3437024" cy="527720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938A36-73FF-1B4B-B1E3-5E9327897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34" y="783942"/>
            <a:ext cx="5055878" cy="5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C7F72-0505-438B-B001-93B4EEDA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31965" cy="4601183"/>
          </a:xfrm>
        </p:spPr>
        <p:txBody>
          <a:bodyPr/>
          <a:lstStyle/>
          <a:p>
            <a:r>
              <a:rPr lang="ru-RU" dirty="0"/>
              <a:t>Используемые библиотеки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2A7CE74-5428-1D43-AF8F-1E5ED8B61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8" y="1018048"/>
            <a:ext cx="5409117" cy="4706972"/>
          </a:xfrm>
        </p:spPr>
      </p:pic>
    </p:spTree>
    <p:extLst>
      <p:ext uri="{BB962C8B-B14F-4D97-AF65-F5344CB8AC3E}">
        <p14:creationId xmlns:p14="http://schemas.microsoft.com/office/powerpoint/2010/main" val="12716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C4700-4862-4FEB-812A-DDAF172D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9B00DF3-2C5F-4A44-BC2C-A8A212427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7" y="283764"/>
            <a:ext cx="2754998" cy="6574236"/>
          </a:xfrm>
        </p:spPr>
      </p:pic>
    </p:spTree>
    <p:extLst>
      <p:ext uri="{BB962C8B-B14F-4D97-AF65-F5344CB8AC3E}">
        <p14:creationId xmlns:p14="http://schemas.microsoft.com/office/powerpoint/2010/main" val="24927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751296-DD44-404F-9C2F-3D0E6FE7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6E6B42E-067C-6347-8E2B-08F39DAEF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80" y="2120900"/>
            <a:ext cx="7790389" cy="4051300"/>
          </a:xfrm>
        </p:spPr>
      </p:pic>
    </p:spTree>
    <p:extLst>
      <p:ext uri="{BB962C8B-B14F-4D97-AF65-F5344CB8AC3E}">
        <p14:creationId xmlns:p14="http://schemas.microsoft.com/office/powerpoint/2010/main" val="1315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1F904-BD21-4949-8C0E-9A536179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9806F-3216-482A-BCB6-FA9E1788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данной курсовой работе была спроектирована и создана база данных для предприятия, занимающаяся учетом домовладений. К ней было разработано приложение, предоставляющее необходимый инструментарий: просмотр, редактирование, поиск по таблицам. Предусмотрена возможность экспорта базы данных в формате </a:t>
            </a:r>
            <a:r>
              <a:rPr lang="en-US" dirty="0"/>
              <a:t>DOCX </a:t>
            </a:r>
            <a:r>
              <a:rPr lang="ru-RU" dirty="0"/>
              <a:t>или </a:t>
            </a:r>
            <a:r>
              <a:rPr lang="en-US" dirty="0"/>
              <a:t>MS Excel</a:t>
            </a:r>
            <a:r>
              <a:rPr lang="ru-RU" dirty="0"/>
              <a:t>. А также создание полных отчетов по двум таблицам: Здание и Домовладение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8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63AFE41-2487-4EC4-9DDB-BB7AB7978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10542" cy="5120640"/>
          </a:xfrm>
        </p:spPr>
        <p:txBody>
          <a:bodyPr>
            <a:normAutofit/>
          </a:bodyPr>
          <a:lstStyle/>
          <a:p>
            <a:r>
              <a:rPr lang="ru-RU" sz="6000" dirty="0"/>
              <a:t>Спасибо за внимание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Эмодзи «Палец вверх»">
                <a:extLst>
                  <a:ext uri="{FF2B5EF4-FFF2-40B4-BE49-F238E27FC236}">
                    <a16:creationId xmlns:a16="http://schemas.microsoft.com/office/drawing/2014/main" id="{9548FB10-1088-124F-AE9A-59370ABEDC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9701544"/>
                  </p:ext>
                </p:extLst>
              </p:nvPr>
            </p:nvGraphicFramePr>
            <p:xfrm>
              <a:off x="756363" y="2015551"/>
              <a:ext cx="3414175" cy="3653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4175" cy="3653612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978075" ay="-246362" az="-719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43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Эмодзи «Палец вверх»">
                <a:extLst>
                  <a:ext uri="{FF2B5EF4-FFF2-40B4-BE49-F238E27FC236}">
                    <a16:creationId xmlns:a16="http://schemas.microsoft.com/office/drawing/2014/main" id="{9548FB10-1088-124F-AE9A-59370ABEDC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363" y="2015551"/>
                <a:ext cx="3414175" cy="3653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0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CD963-D85F-40D8-AF33-EFFB2DBC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C9BD16-1631-46CD-B9E4-F45A027D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Разработать базу данных для организации по варианту</a:t>
            </a:r>
          </a:p>
          <a:p>
            <a:r>
              <a:rPr lang="ru-RU" sz="2800" dirty="0"/>
              <a:t>Создать приложение, работающее с базой данных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7CE7CBD-D348-47E4-8323-8D8A2DF9D696}"/>
              </a:ext>
            </a:extLst>
          </p:cNvPr>
          <p:cNvSpPr txBox="1">
            <a:spLocks/>
          </p:cNvSpPr>
          <p:nvPr/>
        </p:nvSpPr>
        <p:spPr>
          <a:xfrm>
            <a:off x="5659576" y="3835138"/>
            <a:ext cx="5435689" cy="2149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ru-RU" sz="1800"/>
              <a:t>Обеспечить работу пользователей с разными правами доступа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/>
              <a:t>Обеспечить просмотр, добавление, редактирование, поиск и удаление записей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/>
              <a:t>Обеспечить генерацию отчетов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 descr="Офисный проектор">
                <a:extLst>
                  <a:ext uri="{FF2B5EF4-FFF2-40B4-BE49-F238E27FC236}">
                    <a16:creationId xmlns:a16="http://schemas.microsoft.com/office/drawing/2014/main" id="{199CA741-E231-8843-B458-9612D4C2B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0969758"/>
                  </p:ext>
                </p:extLst>
              </p:nvPr>
            </p:nvGraphicFramePr>
            <p:xfrm rot="20574961">
              <a:off x="494453" y="4398733"/>
              <a:ext cx="2795887" cy="1201853"/>
            </p:xfrm>
            <a:graphic>
              <a:graphicData uri="http://schemas.microsoft.com/office/drawing/2017/model3d">
                <am3d:model3d r:embed="rId2">
                  <am3d:spPr>
                    <a:xfrm rot="20574961">
                      <a:off x="0" y="0"/>
                      <a:ext cx="2795887" cy="1201853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462206" ay="-151105" az="-204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007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 descr="Офисный проектор">
                <a:extLst>
                  <a:ext uri="{FF2B5EF4-FFF2-40B4-BE49-F238E27FC236}">
                    <a16:creationId xmlns:a16="http://schemas.microsoft.com/office/drawing/2014/main" id="{199CA741-E231-8843-B458-9612D4C2B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74961">
                <a:off x="494453" y="4398733"/>
                <a:ext cx="2795887" cy="12018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36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5E4BD-3729-468B-8DA1-DB9B837A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33" y="886613"/>
            <a:ext cx="5694207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Описание предметной области по варианту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FF5C8B-11C4-774E-9239-220E40C3B17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75748" y="46973"/>
            <a:ext cx="85759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Экран для проектора">
                <a:extLst>
                  <a:ext uri="{FF2B5EF4-FFF2-40B4-BE49-F238E27FC236}">
                    <a16:creationId xmlns:a16="http://schemas.microsoft.com/office/drawing/2014/main" id="{D4812BCD-19DA-9143-BD41-AC952F6BF30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1702217"/>
                  </p:ext>
                </p:extLst>
              </p:nvPr>
            </p:nvGraphicFramePr>
            <p:xfrm>
              <a:off x="4465328" y="-1048416"/>
              <a:ext cx="7478438" cy="120963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78438" cy="12096384"/>
                    </a:xfrm>
                    <a:prstGeom prst="rect">
                      <a:avLst/>
                    </a:prstGeom>
                  </am3d:spPr>
                  <am3d:camera>
                    <am3d:pos x="0" y="0" z="616164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6065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Экран для проектора">
                <a:extLst>
                  <a:ext uri="{FF2B5EF4-FFF2-40B4-BE49-F238E27FC236}">
                    <a16:creationId xmlns:a16="http://schemas.microsoft.com/office/drawing/2014/main" id="{D4812BCD-19DA-9143-BD41-AC952F6BF3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5328" y="-1048416"/>
                <a:ext cx="7478438" cy="12096384"/>
              </a:xfrm>
              <a:prstGeom prst="rect">
                <a:avLst/>
              </a:prstGeom>
            </p:spPr>
          </p:pic>
        </mc:Fallback>
      </mc:AlternateContent>
      <p:pic>
        <p:nvPicPr>
          <p:cNvPr id="1025" name="Рисунок 1">
            <a:extLst>
              <a:ext uri="{FF2B5EF4-FFF2-40B4-BE49-F238E27FC236}">
                <a16:creationId xmlns:a16="http://schemas.microsoft.com/office/drawing/2014/main" id="{989E7EEF-59BD-A347-B89B-6F1C7174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6613"/>
            <a:ext cx="4016979" cy="407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Офисный проектор">
                <a:extLst>
                  <a:ext uri="{FF2B5EF4-FFF2-40B4-BE49-F238E27FC236}">
                    <a16:creationId xmlns:a16="http://schemas.microsoft.com/office/drawing/2014/main" id="{49C59D2B-C051-7449-B0DB-559F83BA0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5128220"/>
                  </p:ext>
                </p:extLst>
              </p:nvPr>
            </p:nvGraphicFramePr>
            <p:xfrm rot="20574961">
              <a:off x="523398" y="4095567"/>
              <a:ext cx="2737999" cy="1252457"/>
            </p:xfrm>
            <a:graphic>
              <a:graphicData uri="http://schemas.microsoft.com/office/drawing/2017/model3d">
                <am3d:model3d r:embed="rId6">
                  <am3d:spPr>
                    <a:xfrm rot="20574961">
                      <a:off x="0" y="0"/>
                      <a:ext cx="2737999" cy="1252457"/>
                    </a:xfrm>
                    <a:prstGeom prst="rect">
                      <a:avLst/>
                    </a:prstGeom>
                  </am3d:spPr>
                  <am3d:camera>
                    <am3d:pos x="0" y="0" z="63265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3431" d="1000000"/>
                    <am3d:preTrans dx="0" dy="-6568575" dz="-168198"/>
                    <am3d:scale>
                      <am3d:sx n="1000000" d="1000000"/>
                      <am3d:sy n="1000000" d="1000000"/>
                      <am3d:sz n="1000000" d="1000000"/>
                    </am3d:scale>
                    <am3d:rot ax="167413" ay="2006859" az="9229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0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Офисный проектор">
                <a:extLst>
                  <a:ext uri="{FF2B5EF4-FFF2-40B4-BE49-F238E27FC236}">
                    <a16:creationId xmlns:a16="http://schemas.microsoft.com/office/drawing/2014/main" id="{49C59D2B-C051-7449-B0DB-559F83BA0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574961">
                <a:off x="523398" y="4095567"/>
                <a:ext cx="2737999" cy="12524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73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32F96-0CE6-4D76-97A4-F279BA2B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Инструменты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E97A1B-08B5-4188-8C58-500EFD06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СУБД </a:t>
            </a:r>
            <a:r>
              <a:rPr lang="en-US" dirty="0"/>
              <a:t>MySQL</a:t>
            </a:r>
            <a:endParaRPr lang="ru-RU" dirty="0"/>
          </a:p>
          <a:p>
            <a:r>
              <a:rPr lang="tr-TR" dirty="0" err="1"/>
              <a:t>MySQL</a:t>
            </a:r>
            <a:r>
              <a:rPr lang="tr-TR" dirty="0"/>
              <a:t> Workbench</a:t>
            </a:r>
            <a:endParaRPr lang="ru-RU" dirty="0"/>
          </a:p>
          <a:p>
            <a:r>
              <a:rPr lang="tr-TR" dirty="0"/>
              <a:t>Microsoft Visual </a:t>
            </a:r>
            <a:r>
              <a:rPr lang="tr-TR" dirty="0" err="1"/>
              <a:t>Studio</a:t>
            </a:r>
            <a:endParaRPr lang="ru-RU" dirty="0"/>
          </a:p>
          <a:p>
            <a:r>
              <a:rPr lang="ru-RU" dirty="0"/>
              <a:t>Язык программирования </a:t>
            </a:r>
            <a:r>
              <a:rPr lang="en-US" dirty="0"/>
              <a:t>C#</a:t>
            </a:r>
            <a:endParaRPr lang="ru-RU" dirty="0"/>
          </a:p>
          <a:p>
            <a:r>
              <a:rPr lang="en-US" dirty="0" err="1"/>
              <a:t>Xcode</a:t>
            </a:r>
            <a:endParaRPr lang="ru-RU" dirty="0"/>
          </a:p>
        </p:txBody>
      </p:sp>
      <p:pic>
        <p:nvPicPr>
          <p:cNvPr id="2050" name="Picture 2" descr="Microsoft Visual Studio — Википедия">
            <a:extLst>
              <a:ext uri="{FF2B5EF4-FFF2-40B4-BE49-F238E27FC236}">
                <a16:creationId xmlns:a16="http://schemas.microsoft.com/office/drawing/2014/main" id="{991A54C2-3910-4FB9-8279-F158F0D9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66" y="4044699"/>
            <a:ext cx="2343782" cy="23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 mysql-workbench-community on Linux | Snap Store">
            <a:extLst>
              <a:ext uri="{FF2B5EF4-FFF2-40B4-BE49-F238E27FC236}">
                <a16:creationId xmlns:a16="http://schemas.microsoft.com/office/drawing/2014/main" id="{192514B8-4CCD-4530-B114-71D9A401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85" y="4079878"/>
            <a:ext cx="2343782" cy="234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94D06-5934-444F-BD44-0F4A544E8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57" y="1573639"/>
            <a:ext cx="2786239" cy="27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8F6B940-75EB-4E9F-9547-723E11AB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438400" algn="l"/>
              </a:tabLst>
            </a:pPr>
            <a:r>
              <a:rPr lang="en-US" dirty="0"/>
              <a:t>ER-</a:t>
            </a:r>
            <a:r>
              <a:rPr lang="en-US" dirty="0" err="1"/>
              <a:t>диаграмма</a:t>
            </a:r>
            <a:r>
              <a:rPr lang="en-US" dirty="0"/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в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</a:rPr>
              <a:t>нотации</a:t>
            </a:r>
            <a:r>
              <a:rPr lang="en-US" sz="2400" dirty="0">
                <a:latin typeface="Britannic Bold" panose="020B0903060703020204" pitchFamily="34" charset="0"/>
              </a:rPr>
              <a:t> </a:t>
            </a:r>
            <a:r>
              <a:rPr lang="ru-RU" sz="2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IDEF1x.</a:t>
            </a:r>
            <a:r>
              <a:rPr lang="ru-RU" sz="2300" dirty="0">
                <a:effectLst/>
              </a:rPr>
              <a:t> </a:t>
            </a:r>
            <a:endParaRPr lang="ru-RU" sz="23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0BC76C-3B85-3C4A-BD7C-08A20D73A7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11" y="1708023"/>
            <a:ext cx="5940425" cy="46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1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E7BA1-537A-458A-B6A5-EF590981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Схема данных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57E456D-67BA-564F-9A39-F83C50EDE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31058"/>
            <a:ext cx="6337300" cy="4796741"/>
          </a:xfrm>
        </p:spPr>
      </p:pic>
    </p:spTree>
    <p:extLst>
      <p:ext uri="{BB962C8B-B14F-4D97-AF65-F5344CB8AC3E}">
        <p14:creationId xmlns:p14="http://schemas.microsoft.com/office/powerpoint/2010/main" val="71274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93F68-C800-490F-93D0-2E50123E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Процесс разработки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21792D-8C55-437D-B2BD-15AB5ADB2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dirty="0"/>
              <a:t>Внесение изменений в уже существующие записи в базе данных</a:t>
            </a:r>
          </a:p>
          <a:p>
            <a:pPr lvl="0"/>
            <a:r>
              <a:rPr lang="ru-RU" dirty="0"/>
              <a:t>Создания новых записей для каждой из таблиц</a:t>
            </a:r>
          </a:p>
          <a:p>
            <a:pPr lvl="0"/>
            <a:r>
              <a:rPr lang="ru-RU" dirty="0"/>
              <a:t>Поиск записей в базе данных по запросу</a:t>
            </a:r>
            <a:r>
              <a:rPr lang="en-US" dirty="0"/>
              <a:t>, </a:t>
            </a:r>
            <a:r>
              <a:rPr lang="ru-RU" dirty="0"/>
              <a:t>возможности сложного поиска</a:t>
            </a:r>
          </a:p>
          <a:p>
            <a:pPr lvl="0"/>
            <a:r>
              <a:rPr lang="ru-RU" dirty="0"/>
              <a:t>Удаление записей для каждой из таблиц, где это допустимо согласно предметной области </a:t>
            </a:r>
          </a:p>
          <a:p>
            <a:pPr lvl="0"/>
            <a:r>
              <a:rPr lang="ru-RU" dirty="0"/>
              <a:t>Возможность экспортировать таблицы в формат </a:t>
            </a:r>
            <a:r>
              <a:rPr lang="en-US" dirty="0"/>
              <a:t>Excel </a:t>
            </a:r>
            <a:r>
              <a:rPr lang="en-US" dirty="0" err="1"/>
              <a:t>и</a:t>
            </a:r>
            <a:r>
              <a:rPr lang="ru-RU" dirty="0"/>
              <a:t> </a:t>
            </a:r>
            <a:r>
              <a:rPr lang="en-US" dirty="0"/>
              <a:t>Word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7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93F68-C800-490F-93D0-2E50123E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05232"/>
            <a:ext cx="11226800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Процесс разработки приложения</a:t>
            </a:r>
            <a:r>
              <a:rPr lang="en-US" dirty="0"/>
              <a:t>/</a:t>
            </a:r>
            <a:r>
              <a:rPr lang="en-US" dirty="0" err="1"/>
              <a:t>О</a:t>
            </a:r>
            <a:r>
              <a:rPr lang="ru-RU" dirty="0" err="1"/>
              <a:t>кна</a:t>
            </a:r>
            <a:r>
              <a:rPr lang="ru-RU" dirty="0"/>
              <a:t> авторизации и регистрации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E2590-B35F-9240-9790-FB98F3CC3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055876"/>
            <a:ext cx="5727700" cy="419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D5C66-76DC-3E42-98DC-C5CA38AC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093976"/>
            <a:ext cx="56642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51AEA-2097-5040-A6C5-8C286BD2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0755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Процесс разработки приложения</a:t>
            </a:r>
            <a:r>
              <a:rPr lang="en-US" dirty="0"/>
              <a:t>/ </a:t>
            </a:r>
            <a:br>
              <a:rPr lang="ru-RU" dirty="0"/>
            </a:br>
            <a:r>
              <a:rPr lang="ru-RU" dirty="0"/>
              <a:t>Контроллер для Админа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F93A770-F490-534D-BB3B-7A5E88414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75" y="2120899"/>
            <a:ext cx="8830465" cy="45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6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{F072B07A-2997-C14E-9839-5B756D7CD55C}tf10001070</Template>
  <TotalTime>272</TotalTime>
  <Words>256</Words>
  <Application>Microsoft Macintosh PowerPoint</Application>
  <PresentationFormat>Широкоэкранный</PresentationFormat>
  <Paragraphs>37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Britannic Bold</vt:lpstr>
      <vt:lpstr>Calibri</vt:lpstr>
      <vt:lpstr>Cambria</vt:lpstr>
      <vt:lpstr>Courier New</vt:lpstr>
      <vt:lpstr>Rockwell</vt:lpstr>
      <vt:lpstr>Rockwell Condensed</vt:lpstr>
      <vt:lpstr>Rockwell Extra Bold</vt:lpstr>
      <vt:lpstr>Times New Roman</vt:lpstr>
      <vt:lpstr>Wingdings</vt:lpstr>
      <vt:lpstr>Дерево</vt:lpstr>
      <vt:lpstr>Курсовая работа База данных учета домовладений бти и приложение для работы с ней</vt:lpstr>
      <vt:lpstr>Цели и задачи работы</vt:lpstr>
      <vt:lpstr>Описание предметной области по варианту</vt:lpstr>
      <vt:lpstr>Инструменты разработки</vt:lpstr>
      <vt:lpstr>ER-диаграмма в нотации IDEF1x. </vt:lpstr>
      <vt:lpstr>Схема данных</vt:lpstr>
      <vt:lpstr>Процесс разработки приложения</vt:lpstr>
      <vt:lpstr>Процесс разработки приложения/Окна авторизации и регистрации</vt:lpstr>
      <vt:lpstr>Процесс разработки приложения/  Контроллер для Админа</vt:lpstr>
      <vt:lpstr>Процесс разработки приложения/ Контроллер для обычных пользователей</vt:lpstr>
      <vt:lpstr>экспорт для таблицы «Address»</vt:lpstr>
      <vt:lpstr>Отчеты/Домвладение</vt:lpstr>
      <vt:lpstr>Отчеты/Здание</vt:lpstr>
      <vt:lpstr>Используемые библиотеки</vt:lpstr>
      <vt:lpstr>Структура проекта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База данных фирмы «Столица» и приложение для работы с ней</dc:title>
  <dc:creator>Воронова Диана Владимировна</dc:creator>
  <cp:lastModifiedBy>Microsoft Office User</cp:lastModifiedBy>
  <cp:revision>23</cp:revision>
  <dcterms:created xsi:type="dcterms:W3CDTF">2023-05-30T12:02:20Z</dcterms:created>
  <dcterms:modified xsi:type="dcterms:W3CDTF">2023-06-13T00:45:26Z</dcterms:modified>
</cp:coreProperties>
</file>